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10058400" cx="7772400"/>
  <p:notesSz cx="6858000" cy="9144000"/>
  <p:embeddedFontLst>
    <p:embeddedFont>
      <p:font typeface="Halant"/>
      <p:regular r:id="rId24"/>
      <p:bold r:id="rId25"/>
    </p:embeddedFont>
    <p:embeddedFont>
      <p:font typeface="Inter"/>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Halant-regular.fntdata"/><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Inter-regular.fntdata"/><Relationship Id="rId25" Type="http://schemas.openxmlformats.org/officeDocument/2006/relationships/font" Target="fonts/Halant-bold.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69445ca32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69445ca32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27b701bb46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27b701bb46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27b701bb46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27b701bb46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27b701bb46_0_1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27b701bb46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27b701bb46_0_1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27b701bb46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27b701bb46_0_1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27b701bb46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269445ca3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269445ca3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327b701bb46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327b701bb46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269445ca32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269445ca32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269445ca32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269445ca32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69445ca32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69445ca3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69445ca32_0_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69445ca32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27b701bb46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27b701bb4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7b701bb46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7b701bb4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27b701bb46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27b701bb46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25cc041ac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25cc041ac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27b701bb46_0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27b701bb46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27b701bb46_0_1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27b701bb46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1" Type="http://schemas.openxmlformats.org/officeDocument/2006/relationships/hyperlink" Target="https://encyclopedia.ushmm.org/content/en/id-card/wolf-wajsbrot" TargetMode="External"/><Relationship Id="rId10" Type="http://schemas.openxmlformats.org/officeDocument/2006/relationships/hyperlink" Target="https://encyclopedia.ushmm.org/content/en/id-card/yves-oppert" TargetMode="External"/><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id-card/vladan-popovic"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jozef-wilk" TargetMode="External"/><Relationship Id="rId7" Type="http://schemas.openxmlformats.org/officeDocument/2006/relationships/hyperlink" Target="https://encyclopedia.ushmm.org/content/en/id-card/mieczyslaw-marek-madejski" TargetMode="External"/><Relationship Id="rId8" Type="http://schemas.openxmlformats.org/officeDocument/2006/relationships/hyperlink" Target="https://encyclopedia.ushmm.org/content/en/id-card/reidar-dittmann" TargetMode="External"/></Relationships>
</file>

<file path=ppt/slides/_rels/slide11.xml.rels><?xml version="1.0" encoding="UTF-8" standalone="yes"?><Relationships xmlns="http://schemas.openxmlformats.org/package/2006/relationships"><Relationship Id="rId11" Type="http://schemas.openxmlformats.org/officeDocument/2006/relationships/hyperlink" Target="https://encyclopedia.ushmm.org/content/en/id-card/wolf-wajsbrot" TargetMode="External"/><Relationship Id="rId10" Type="http://schemas.openxmlformats.org/officeDocument/2006/relationships/hyperlink" Target="https://encyclopedia.ushmm.org/content/en/id-card/yves-oppert" TargetMode="External"/><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id-card/vladan-popovic"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jozef-wilk" TargetMode="External"/><Relationship Id="rId7" Type="http://schemas.openxmlformats.org/officeDocument/2006/relationships/hyperlink" Target="https://encyclopedia.ushmm.org/content/en/id-card/mieczyslaw-marek-madejski" TargetMode="External"/><Relationship Id="rId8" Type="http://schemas.openxmlformats.org/officeDocument/2006/relationships/hyperlink" Target="https://encyclopedia.ushmm.org/content/en/id-card/reidar-dittmann" TargetMode="External"/></Relationships>
</file>

<file path=ppt/slides/_rels/slide12.xml.rels><?xml version="1.0" encoding="UTF-8" standalone="yes"?><Relationships xmlns="http://schemas.openxmlformats.org/package/2006/relationships"><Relationship Id="rId11" Type="http://schemas.openxmlformats.org/officeDocument/2006/relationships/hyperlink" Target="https://encyclopedia.ushmm.org/content/en/id-card/wolf-wajsbrot" TargetMode="External"/><Relationship Id="rId10" Type="http://schemas.openxmlformats.org/officeDocument/2006/relationships/hyperlink" Target="https://encyclopedia.ushmm.org/content/en/id-card/yves-oppert" TargetMode="External"/><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id-card/vladan-popovic"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jozef-wilk" TargetMode="External"/><Relationship Id="rId7" Type="http://schemas.openxmlformats.org/officeDocument/2006/relationships/hyperlink" Target="https://encyclopedia.ushmm.org/content/en/id-card/mieczyslaw-marek-madejski" TargetMode="External"/><Relationship Id="rId8" Type="http://schemas.openxmlformats.org/officeDocument/2006/relationships/hyperlink" Target="https://encyclopedia.ushmm.org/content/en/id-card/reidar-dittmann" TargetMode="External"/></Relationships>
</file>

<file path=ppt/slides/_rels/slide13.xml.rels><?xml version="1.0" encoding="UTF-8" standalone="yes"?><Relationships xmlns="http://schemas.openxmlformats.org/package/2006/relationships"><Relationship Id="rId11" Type="http://schemas.openxmlformats.org/officeDocument/2006/relationships/hyperlink" Target="https://encyclopedia.ushmm.org/content/en/id-card/wolf-wajsbrot" TargetMode="External"/><Relationship Id="rId10" Type="http://schemas.openxmlformats.org/officeDocument/2006/relationships/hyperlink" Target="https://encyclopedia.ushmm.org/content/en/id-card/yves-oppert" TargetMode="External"/><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id-card/vladan-popovic"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jozef-wilk" TargetMode="External"/><Relationship Id="rId7" Type="http://schemas.openxmlformats.org/officeDocument/2006/relationships/hyperlink" Target="https://encyclopedia.ushmm.org/content/en/id-card/mieczyslaw-marek-madejski" TargetMode="External"/><Relationship Id="rId8" Type="http://schemas.openxmlformats.org/officeDocument/2006/relationships/hyperlink" Target="https://encyclopedia.ushmm.org/content/en/id-card/reidar-dittmann" TargetMode="External"/></Relationships>
</file>

<file path=ppt/slides/_rels/slide14.xml.rels><?xml version="1.0" encoding="UTF-8" standalone="yes"?><Relationships xmlns="http://schemas.openxmlformats.org/package/2006/relationships"><Relationship Id="rId11" Type="http://schemas.openxmlformats.org/officeDocument/2006/relationships/hyperlink" Target="https://encyclopedia.ushmm.org/content/en/id-card/wolf-wajsbrot" TargetMode="External"/><Relationship Id="rId10" Type="http://schemas.openxmlformats.org/officeDocument/2006/relationships/hyperlink" Target="https://encyclopedia.ushmm.org/content/en/id-card/yves-oppert"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id-card/vladan-popovic"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jozef-wilk" TargetMode="External"/><Relationship Id="rId7" Type="http://schemas.openxmlformats.org/officeDocument/2006/relationships/hyperlink" Target="https://encyclopedia.ushmm.org/content/en/id-card/mieczyslaw-marek-madejski" TargetMode="External"/><Relationship Id="rId8" Type="http://schemas.openxmlformats.org/officeDocument/2006/relationships/hyperlink" Target="https://encyclopedia.ushmm.org/content/en/id-card/reidar-dittman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1" Type="http://schemas.openxmlformats.org/officeDocument/2006/relationships/hyperlink" Target="https://encyclopedia.ushmm.org/content/en/id-card/vladan-popovic" TargetMode="External"/><Relationship Id="rId10" Type="http://schemas.openxmlformats.org/officeDocument/2006/relationships/hyperlink" Target="https://encyclopedia.ushmm.org/content/en/id-card/reidar-dittmann" TargetMode="External"/><Relationship Id="rId13" Type="http://schemas.openxmlformats.org/officeDocument/2006/relationships/hyperlink" Target="https://encyclopedia.ushmm.org/content/en/id-card/wolf-wajsbrot" TargetMode="External"/><Relationship Id="rId12" Type="http://schemas.openxmlformats.org/officeDocument/2006/relationships/hyperlink" Target="https://encyclopedia.ushmm.org/content/en/id-card/yves-oppert" TargetMode="External"/><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id-card/mieczyslaw-marek-madejski"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jozef-wilk" TargetMode="External"/><Relationship Id="rId7" Type="http://schemas.openxmlformats.org/officeDocument/2006/relationships/hyperlink" Target="https://encyclopedia.ushmm.org/content/en/id-card/jozef-wilk" TargetMode="External"/><Relationship Id="rId8" Type="http://schemas.openxmlformats.org/officeDocument/2006/relationships/hyperlink" Target="https://encyclopedia.ushmm.org/content/en/id-card/mieczyslaw-marek-madejski" TargetMode="External"/></Relationships>
</file>

<file path=ppt/slides/_rels/slide8.xml.rels><?xml version="1.0" encoding="UTF-8" standalone="yes"?><Relationships xmlns="http://schemas.openxmlformats.org/package/2006/relationships"><Relationship Id="rId11" Type="http://schemas.openxmlformats.org/officeDocument/2006/relationships/hyperlink" Target="https://encyclopedia.ushmm.org/content/en/id-card/wolf-wajsbrot" TargetMode="External"/><Relationship Id="rId10" Type="http://schemas.openxmlformats.org/officeDocument/2006/relationships/hyperlink" Target="https://encyclopedia.ushmm.org/content/en/id-card/yves-oppert" TargetMode="External"/><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id-card/vladan-popovic"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jozef-wilk" TargetMode="External"/><Relationship Id="rId7" Type="http://schemas.openxmlformats.org/officeDocument/2006/relationships/hyperlink" Target="https://encyclopedia.ushmm.org/content/en/id-card/mieczyslaw-marek-madejski" TargetMode="External"/><Relationship Id="rId8" Type="http://schemas.openxmlformats.org/officeDocument/2006/relationships/hyperlink" Target="https://encyclopedia.ushmm.org/content/en/id-card/reidar-dittmann" TargetMode="External"/></Relationships>
</file>

<file path=ppt/slides/_rels/slide9.xml.rels><?xml version="1.0" encoding="UTF-8" standalone="yes"?><Relationships xmlns="http://schemas.openxmlformats.org/package/2006/relationships"><Relationship Id="rId11" Type="http://schemas.openxmlformats.org/officeDocument/2006/relationships/hyperlink" Target="https://encyclopedia.ushmm.org/content/en/id-card/wolf-wajsbrot" TargetMode="External"/><Relationship Id="rId10" Type="http://schemas.openxmlformats.org/officeDocument/2006/relationships/hyperlink" Target="https://encyclopedia.ushmm.org/content/en/id-card/yves-oppert" TargetMode="External"/><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id-card/vladan-popovic"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jozef-wilk" TargetMode="External"/><Relationship Id="rId7" Type="http://schemas.openxmlformats.org/officeDocument/2006/relationships/hyperlink" Target="https://encyclopedia.ushmm.org/content/en/id-card/mieczyslaw-marek-madejski" TargetMode="External"/><Relationship Id="rId8" Type="http://schemas.openxmlformats.org/officeDocument/2006/relationships/hyperlink" Target="https://encyclopedia.ushmm.org/content/en/id-card/reidar-dittman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Truus &amp; Freddie Oversteegen</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90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Sophie Poldermans,“As Teenagers, These Sisters Resisted the Nazis. Here’s What They Taught Me About Doing the Right Thing,” TIME, August 30, 2019.</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Note: Sophie Poldermans wrote the book </a:t>
            </a:r>
            <a:r>
              <a:rPr i="1" lang="en" sz="1200">
                <a:solidFill>
                  <a:schemeClr val="dk1"/>
                </a:solidFill>
                <a:latin typeface="Halant"/>
                <a:ea typeface="Halant"/>
                <a:cs typeface="Halant"/>
                <a:sym typeface="Halant"/>
              </a:rPr>
              <a:t>Seducing and Killing Nazis: Hannie, Truus, and Freddie: Dutch Resistance Heroines of WWII</a:t>
            </a:r>
            <a:r>
              <a:rPr lang="en" sz="1200">
                <a:solidFill>
                  <a:schemeClr val="dk1"/>
                </a:solidFill>
                <a:latin typeface="Halant"/>
                <a:ea typeface="Halant"/>
                <a:cs typeface="Halant"/>
                <a:sym typeface="Halant"/>
              </a:rPr>
              <a:t>, and is a Dutch women’s rights activist, author, and public speaker. She was a board member of the </a:t>
            </a:r>
            <a:r>
              <a:rPr i="1" lang="en" sz="1200">
                <a:solidFill>
                  <a:schemeClr val="dk1"/>
                </a:solidFill>
                <a:latin typeface="Halant"/>
                <a:ea typeface="Halant"/>
                <a:cs typeface="Halant"/>
                <a:sym typeface="Halant"/>
              </a:rPr>
              <a:t>National Hannie Schaft Foundation</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When World War II began on Sept. 1, 1939, Hannie Schaft and the sisters Truus and Freddie Oversteegen were just 18, 16 and 13 years old. But despite their youth, they formed a famous trio in the Dutch resistance: Hannie, studying to be a human-rights lawyer, was the intellectual; Truus was their decisive, down-to-earth leader; and the feminine and fierce Freddie would map out their missions.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They gathered vital information, provided Jewish children with safe houses, stole identification papers, bombed railways and, most perilously, seduced high-ranking Nazi officers, luring them into the woods and killing them.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Hannie Schaft was executed by the Nazis three weeks before the end of the war. This legendary fighter known as the “girl with the red hair” became the icon of female Dutch resistance. Truus and Freddie Oversteegen survived the war, but carried emotional scars for the rest of their lives.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 half-century later, when I was about the age they had been when the war began, searching for my identity and for strong female role models, I became captivated by Hannie Schaft’s life story. A high-school research project on her life led to a chance to interview Truus Oversteegen—whose contact information I discovered through a friend of my father’s, and who was kind enough to invite a young student to her home—and to the chance to learn a lesson that went far beyond my classroom: Fighting injustice and doing the right thing takes exceptional strength and bravery, and is harder and more brutal than you might imagine, but is crucial to a livable world.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remember my first visit with Truus like it was yesterday. She could easily have been my grandmother, feeding me cookies and asking me if I liked her new glasses. But underneath that surface lay a whole different world. The hand that shook mine when she invited me in had held a gun, a gun that she had used to kill people. Over tea, she started telling me her story and that of Hannie and her sister Freddie, emphasizing its value for future generations, like mine. Truus immediately saw how serious and dedicated I was to the cause, believed in me as a member of the new generation bearing the same ideals, and trusted me with the ability to share her 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0" name="Google Shape;60;p13"/>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2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Resistance ID Card &amp; Pamphlet Creation</a:t>
            </a:r>
            <a:endParaRPr sz="1900">
              <a:solidFill>
                <a:schemeClr val="dk1"/>
              </a:solidFill>
              <a:latin typeface="Halant"/>
              <a:ea typeface="Halant"/>
              <a:cs typeface="Halant"/>
              <a:sym typeface="Halant"/>
            </a:endParaRPr>
          </a:p>
        </p:txBody>
      </p:sp>
      <p:pic>
        <p:nvPicPr>
          <p:cNvPr id="159" name="Google Shape;159;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0" name="Google Shape;160;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3" name="Google Shape;163;p22"/>
          <p:cNvSpPr txBox="1"/>
          <p:nvPr/>
        </p:nvSpPr>
        <p:spPr>
          <a:xfrm>
            <a:off x="594300" y="807688"/>
            <a:ext cx="6583800" cy="963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ID cards listed below to read from the USHMM. The ID cards were created by museum staff following interviews with `130 Holocaust survivors who told their stories as well as stories of their relatives who died during the Holocaust.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Then, use your knowledge of resistance to the Holocaust and create a pamphlet encouraging resistance to the Nazis based on the individual you read about and their resistance.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 pamphlet needs to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catchy slogan to encourage resistance</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say-it-in-6 summarizing Nazi crimes you want to fight against</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brief description of planned resistance activities based on the ID card you read</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An image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 Cards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Willem Arondéus </a:t>
            </a:r>
            <a:r>
              <a:rPr lang="en" sz="1200">
                <a:solidFill>
                  <a:schemeClr val="dk1"/>
                </a:solidFill>
                <a:latin typeface="Inter"/>
                <a:ea typeface="Inter"/>
                <a:cs typeface="Inter"/>
                <a:sym typeface="Inter"/>
              </a:rPr>
              <a:t>(Dutch Resistance, Gay)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Jozef Wilk </a:t>
            </a:r>
            <a:r>
              <a:rPr lang="en" sz="1200">
                <a:solidFill>
                  <a:schemeClr val="dk1"/>
                </a:solidFill>
                <a:latin typeface="Inter"/>
                <a:ea typeface="Inter"/>
                <a:cs typeface="Inter"/>
                <a:sym typeface="Inter"/>
              </a:rPr>
              <a:t>(Warsaw Ghetto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Mieczysław (Marek) Madejski </a:t>
            </a:r>
            <a:r>
              <a:rPr lang="en" sz="1200">
                <a:solidFill>
                  <a:schemeClr val="dk1"/>
                </a:solidFill>
                <a:latin typeface="Inter"/>
                <a:ea typeface="Inter"/>
                <a:cs typeface="Inter"/>
                <a:sym typeface="Inter"/>
              </a:rPr>
              <a:t>(Warsaw Polish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Reidar Dittmann</a:t>
            </a:r>
            <a:r>
              <a:rPr lang="en" sz="1200">
                <a:solidFill>
                  <a:schemeClr val="dk1"/>
                </a:solidFill>
                <a:latin typeface="Inter"/>
                <a:ea typeface="Inter"/>
                <a:cs typeface="Inter"/>
                <a:sym typeface="Inter"/>
              </a:rPr>
              <a:t> (Norway)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Vladan Popovic </a:t>
            </a:r>
            <a:r>
              <a:rPr lang="en" sz="1200">
                <a:solidFill>
                  <a:schemeClr val="dk1"/>
                </a:solidFill>
                <a:latin typeface="Inter"/>
                <a:ea typeface="Inter"/>
                <a:cs typeface="Inter"/>
                <a:sym typeface="Inter"/>
              </a:rPr>
              <a:t>(Yugoslavia)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Yves Oppert </a:t>
            </a:r>
            <a:r>
              <a:rPr lang="en" sz="1200">
                <a:solidFill>
                  <a:schemeClr val="dk1"/>
                </a:solidFill>
                <a:latin typeface="Inter"/>
                <a:ea typeface="Inter"/>
                <a:cs typeface="Inter"/>
                <a:sym typeface="Inter"/>
              </a:rPr>
              <a:t>(France)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Wolf Wajsbrot </a:t>
            </a:r>
            <a:r>
              <a:rPr lang="en" sz="1200">
                <a:solidFill>
                  <a:schemeClr val="dk1"/>
                </a:solidFill>
                <a:latin typeface="Inter"/>
                <a:ea typeface="Inter"/>
                <a:cs typeface="Inter"/>
                <a:sym typeface="Inter"/>
              </a:rPr>
              <a:t>(French Resistance Franc-Tireurs et Partisans)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Mieczysław (Marek) Madejski</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Mieczysław was born to Roman Catholic parents in Warsaw, Poland. He started attending school when he was 7. His father worked with real estate and his mother was a stay at home mom. When Warsaw was invaded by the Germans, he delivered supplies and messages to the front.</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Mieczysław’s resistance group started sabotaging the Nazis in 1942. He was known for stealing German cars and blowing up supply and troop trains. In August 1944, his unit attacked the Germans in Warsaw, and they captured two German tanks. They helped to liberate 350 Jews from the Gesiowka concentration camp.</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He was wounded in his leg and ultimately was captured on September 20, 1944. However, he managed to escape and went into hiding. He survived and moved to the US in 1969.</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64" name="Google Shape;164;p22"/>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65" name="Google Shape;165;p22"/>
          <p:cNvCxnSpPr/>
          <p:nvPr/>
        </p:nvCxnSpPr>
        <p:spPr>
          <a:xfrm flipH="1" rot="10800000">
            <a:off x="599825" y="59253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2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Resistance ID Card &amp; Pamphlet Creation</a:t>
            </a:r>
            <a:endParaRPr sz="1900">
              <a:solidFill>
                <a:schemeClr val="dk1"/>
              </a:solidFill>
              <a:latin typeface="Halant"/>
              <a:ea typeface="Halant"/>
              <a:cs typeface="Halant"/>
              <a:sym typeface="Halant"/>
            </a:endParaRPr>
          </a:p>
        </p:txBody>
      </p:sp>
      <p:pic>
        <p:nvPicPr>
          <p:cNvPr id="171" name="Google Shape;171;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2" name="Google Shape;172;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4" name="Google Shape;174;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5" name="Google Shape;175;p23"/>
          <p:cNvSpPr txBox="1"/>
          <p:nvPr/>
        </p:nvSpPr>
        <p:spPr>
          <a:xfrm>
            <a:off x="594300" y="807688"/>
            <a:ext cx="6583800" cy="9844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ID cards listed below to read from the USHMM. The ID cards were created by museum staff following interviews with `130 Holocaust survivors who told their stories as well as stories of their relatives who died during the Holocaust.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Then, use your knowledge of resistance to the Holocaust and create a pamphlet encouraging resistance to the Nazis based on the individual you read about and their resistance.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 pamphlet needs to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catchy slogan to encourage resistance</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say-it-in-6 summarizing Nazi crimes you want to fight against</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brief description of planned resistance activities based on the ID card you read</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An image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 Cards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Willem Arondéus </a:t>
            </a:r>
            <a:r>
              <a:rPr lang="en" sz="1200">
                <a:solidFill>
                  <a:schemeClr val="dk1"/>
                </a:solidFill>
                <a:latin typeface="Inter"/>
                <a:ea typeface="Inter"/>
                <a:cs typeface="Inter"/>
                <a:sym typeface="Inter"/>
              </a:rPr>
              <a:t>(Dutch Resistance, Gay)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Jozef Wilk </a:t>
            </a:r>
            <a:r>
              <a:rPr lang="en" sz="1200">
                <a:solidFill>
                  <a:schemeClr val="dk1"/>
                </a:solidFill>
                <a:latin typeface="Inter"/>
                <a:ea typeface="Inter"/>
                <a:cs typeface="Inter"/>
                <a:sym typeface="Inter"/>
              </a:rPr>
              <a:t>(Warsaw Ghetto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Mieczysław (Marek) Madejski </a:t>
            </a:r>
            <a:r>
              <a:rPr lang="en" sz="1200">
                <a:solidFill>
                  <a:schemeClr val="dk1"/>
                </a:solidFill>
                <a:latin typeface="Inter"/>
                <a:ea typeface="Inter"/>
                <a:cs typeface="Inter"/>
                <a:sym typeface="Inter"/>
              </a:rPr>
              <a:t>(Warsaw Polish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Reidar Dittmann</a:t>
            </a:r>
            <a:r>
              <a:rPr lang="en" sz="1200">
                <a:solidFill>
                  <a:schemeClr val="dk1"/>
                </a:solidFill>
                <a:latin typeface="Inter"/>
                <a:ea typeface="Inter"/>
                <a:cs typeface="Inter"/>
                <a:sym typeface="Inter"/>
              </a:rPr>
              <a:t> (Norway)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Vladan Popovic </a:t>
            </a:r>
            <a:r>
              <a:rPr lang="en" sz="1200">
                <a:solidFill>
                  <a:schemeClr val="dk1"/>
                </a:solidFill>
                <a:latin typeface="Inter"/>
                <a:ea typeface="Inter"/>
                <a:cs typeface="Inter"/>
                <a:sym typeface="Inter"/>
              </a:rPr>
              <a:t>(Yugoslavia)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Yves Oppert </a:t>
            </a:r>
            <a:r>
              <a:rPr lang="en" sz="1200">
                <a:solidFill>
                  <a:schemeClr val="dk1"/>
                </a:solidFill>
                <a:latin typeface="Inter"/>
                <a:ea typeface="Inter"/>
                <a:cs typeface="Inter"/>
                <a:sym typeface="Inter"/>
              </a:rPr>
              <a:t>(France)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Wolf Wajsbrot </a:t>
            </a:r>
            <a:r>
              <a:rPr lang="en" sz="1200">
                <a:solidFill>
                  <a:schemeClr val="dk1"/>
                </a:solidFill>
                <a:latin typeface="Inter"/>
                <a:ea typeface="Inter"/>
                <a:cs typeface="Inter"/>
                <a:sym typeface="Inter"/>
              </a:rPr>
              <a:t>(French Resistance Franc-Tireurs et Partisans)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Reidar DIttmann</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Reidar was born in a seafaring and whaling town in Norway. He went to public school and wanted to be a musician. He was close to his Jewish neighbors who were refugees from Germany, and saddened when the Germans invaded Poland. His brother passed away, and a few days later, he found out his uncle died when his merchant ship was sunk by a German submarine.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Reidar was arrested 6 months after the Germans invaded Norway for disorderly conduct and organizing the youth to sing anti-German songs. When he was released, he joined the resistance and helped sabotage a local shipyard. He was arrested again when a ship sank.</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He got a life sentence when he was arrested for the ship, but the Norwegian government amnestied numerous political prisoners in 1942. When he was arrested again, he was sent to Buchenwald concentration camp. He was liberated after 30 months in the camp, and moved to the US in 1945.</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6" name="Google Shape;176;p23"/>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77" name="Google Shape;177;p23"/>
          <p:cNvCxnSpPr/>
          <p:nvPr/>
        </p:nvCxnSpPr>
        <p:spPr>
          <a:xfrm flipH="1" rot="10800000">
            <a:off x="599825" y="59253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sp>
        <p:nvSpPr>
          <p:cNvPr id="182" name="Google Shape;182;p2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Resistance ID Card &amp; Pamphlet Creation</a:t>
            </a:r>
            <a:endParaRPr sz="1900">
              <a:solidFill>
                <a:schemeClr val="dk1"/>
              </a:solidFill>
              <a:latin typeface="Halant"/>
              <a:ea typeface="Halant"/>
              <a:cs typeface="Halant"/>
              <a:sym typeface="Halant"/>
            </a:endParaRPr>
          </a:p>
        </p:txBody>
      </p:sp>
      <p:pic>
        <p:nvPicPr>
          <p:cNvPr id="183" name="Google Shape;183;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4" name="Google Shape;184;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5" name="Google Shape;185;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6" name="Google Shape;186;p2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7" name="Google Shape;187;p24"/>
          <p:cNvSpPr txBox="1"/>
          <p:nvPr/>
        </p:nvSpPr>
        <p:spPr>
          <a:xfrm>
            <a:off x="594300" y="807688"/>
            <a:ext cx="6583800" cy="920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ID cards listed below to read from the USHMM. The ID cards were created by museum staff following interviews with `130 Holocaust survivors who told their stories as well as stories of their relatives who died during the Holocaust.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Then, use your knowledge of resistance to the Holocaust and create a pamphlet encouraging resistance to the Nazis based on the individual you read about and their resistance.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 pamphlet needs to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catchy slogan to encourage resistance</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say-it-in-6 summarizing Nazi crimes you want to fight against</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brief description of planned resistance activities based on the ID card you read</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An image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 Cards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Willem Arondéus </a:t>
            </a:r>
            <a:r>
              <a:rPr lang="en" sz="1200">
                <a:solidFill>
                  <a:schemeClr val="dk1"/>
                </a:solidFill>
                <a:latin typeface="Inter"/>
                <a:ea typeface="Inter"/>
                <a:cs typeface="Inter"/>
                <a:sym typeface="Inter"/>
              </a:rPr>
              <a:t>(Dutch Resistance, Gay)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Jozef Wilk </a:t>
            </a:r>
            <a:r>
              <a:rPr lang="en" sz="1200">
                <a:solidFill>
                  <a:schemeClr val="dk1"/>
                </a:solidFill>
                <a:latin typeface="Inter"/>
                <a:ea typeface="Inter"/>
                <a:cs typeface="Inter"/>
                <a:sym typeface="Inter"/>
              </a:rPr>
              <a:t>(Warsaw Ghetto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Mieczysław (Marek) Madejski </a:t>
            </a:r>
            <a:r>
              <a:rPr lang="en" sz="1200">
                <a:solidFill>
                  <a:schemeClr val="dk1"/>
                </a:solidFill>
                <a:latin typeface="Inter"/>
                <a:ea typeface="Inter"/>
                <a:cs typeface="Inter"/>
                <a:sym typeface="Inter"/>
              </a:rPr>
              <a:t>(Warsaw Polish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Reidar Dittmann</a:t>
            </a:r>
            <a:r>
              <a:rPr lang="en" sz="1200">
                <a:solidFill>
                  <a:schemeClr val="dk1"/>
                </a:solidFill>
                <a:latin typeface="Inter"/>
                <a:ea typeface="Inter"/>
                <a:cs typeface="Inter"/>
                <a:sym typeface="Inter"/>
              </a:rPr>
              <a:t> (Norway)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Vladan Popovic </a:t>
            </a:r>
            <a:r>
              <a:rPr lang="en" sz="1200">
                <a:solidFill>
                  <a:schemeClr val="dk1"/>
                </a:solidFill>
                <a:latin typeface="Inter"/>
                <a:ea typeface="Inter"/>
                <a:cs typeface="Inter"/>
                <a:sym typeface="Inter"/>
              </a:rPr>
              <a:t>(Yugoslavia)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Yves Oppert </a:t>
            </a:r>
            <a:r>
              <a:rPr lang="en" sz="1200">
                <a:solidFill>
                  <a:schemeClr val="dk1"/>
                </a:solidFill>
                <a:latin typeface="Inter"/>
                <a:ea typeface="Inter"/>
                <a:cs typeface="Inter"/>
                <a:sym typeface="Inter"/>
              </a:rPr>
              <a:t>(France)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Wolf Wajsbrot </a:t>
            </a:r>
            <a:r>
              <a:rPr lang="en" sz="1200">
                <a:solidFill>
                  <a:schemeClr val="dk1"/>
                </a:solidFill>
                <a:latin typeface="Inter"/>
                <a:ea typeface="Inter"/>
                <a:cs typeface="Inter"/>
                <a:sym typeface="Inter"/>
              </a:rPr>
              <a:t>(French Resistance Franc-Tireurs et Partisans)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Vladan Popovic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Vladan was born to Serbian Orthodox parents in the Serbian part of Yugoslavia. He moved to France to study law and returned to work as an </a:t>
            </a:r>
            <a:r>
              <a:rPr b="1" lang="en" sz="1200">
                <a:solidFill>
                  <a:srgbClr val="E95C3D"/>
                </a:solidFill>
                <a:latin typeface="Inter"/>
                <a:ea typeface="Inter"/>
                <a:cs typeface="Inter"/>
                <a:sym typeface="Inter"/>
              </a:rPr>
              <a:t>attorney</a:t>
            </a:r>
            <a:r>
              <a:rPr b="1" lang="en" sz="1200">
                <a:solidFill>
                  <a:srgbClr val="E95C3D"/>
                </a:solidFill>
                <a:latin typeface="Inter"/>
                <a:ea typeface="Inter"/>
                <a:cs typeface="Inter"/>
                <a:sym typeface="Inter"/>
              </a:rPr>
              <a:t>. He got married and had a daughter, but his wife died in 1933. He continued to expand his law practice and met a Slovenian doctor. They got engaged and  lived in Belgrade.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When the Germans bombed Belgrade and took the city, Vladan and his family fled to central Serbia. His fiancee got a job at a local hospital. For almost two years Vladan was able to smuggle medical supplies from the hospital to wounded resistance fighters.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He was discovered by a local Serbian fascist, and was captured and tortured for two days. He didn’t give away any information, but he died from ruptured kidneys.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88" name="Google Shape;188;p2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89" name="Google Shape;189;p24"/>
          <p:cNvCxnSpPr/>
          <p:nvPr/>
        </p:nvCxnSpPr>
        <p:spPr>
          <a:xfrm flipH="1" rot="10800000">
            <a:off x="599825" y="59253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sp>
        <p:nvSpPr>
          <p:cNvPr id="194" name="Google Shape;194;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Resistance ID Card &amp; Pamphlet Creation</a:t>
            </a:r>
            <a:endParaRPr sz="1900">
              <a:solidFill>
                <a:schemeClr val="dk1"/>
              </a:solidFill>
              <a:latin typeface="Halant"/>
              <a:ea typeface="Halant"/>
              <a:cs typeface="Halant"/>
              <a:sym typeface="Halant"/>
            </a:endParaRPr>
          </a:p>
        </p:txBody>
      </p:sp>
      <p:pic>
        <p:nvPicPr>
          <p:cNvPr id="195" name="Google Shape;195;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6" name="Google Shape;196;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8" name="Google Shape;198;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9" name="Google Shape;199;p25"/>
          <p:cNvSpPr txBox="1"/>
          <p:nvPr/>
        </p:nvSpPr>
        <p:spPr>
          <a:xfrm>
            <a:off x="594300" y="807688"/>
            <a:ext cx="6583800" cy="899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ID cards listed below to read from the USHMM. The ID cards were created by museum staff following interviews with `130 Holocaust survivors who told their stories as well as stories of their relatives who died during the Holocaust.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Then, use your knowledge of resistance to the Holocaust and create a pamphlet encouraging resistance to the Nazis based on the individual you read about and their resistance.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 pamphlet needs to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catchy slogan to encourage resistance</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say-it-in-6 summarizing Nazi crimes you want to fight against</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brief description of planned resistance activities based on the ID card you read</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An image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 Cards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Willem Arondéus </a:t>
            </a:r>
            <a:r>
              <a:rPr lang="en" sz="1200">
                <a:solidFill>
                  <a:schemeClr val="dk1"/>
                </a:solidFill>
                <a:latin typeface="Inter"/>
                <a:ea typeface="Inter"/>
                <a:cs typeface="Inter"/>
                <a:sym typeface="Inter"/>
              </a:rPr>
              <a:t>(Dutch Resistance, Gay)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Jozef Wilk </a:t>
            </a:r>
            <a:r>
              <a:rPr lang="en" sz="1200">
                <a:solidFill>
                  <a:schemeClr val="dk1"/>
                </a:solidFill>
                <a:latin typeface="Inter"/>
                <a:ea typeface="Inter"/>
                <a:cs typeface="Inter"/>
                <a:sym typeface="Inter"/>
              </a:rPr>
              <a:t>(Warsaw Ghetto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Mieczysław (Marek) Madejski </a:t>
            </a:r>
            <a:r>
              <a:rPr lang="en" sz="1200">
                <a:solidFill>
                  <a:schemeClr val="dk1"/>
                </a:solidFill>
                <a:latin typeface="Inter"/>
                <a:ea typeface="Inter"/>
                <a:cs typeface="Inter"/>
                <a:sym typeface="Inter"/>
              </a:rPr>
              <a:t>(Warsaw Polish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Reidar Dittmann</a:t>
            </a:r>
            <a:r>
              <a:rPr lang="en" sz="1200">
                <a:solidFill>
                  <a:schemeClr val="dk1"/>
                </a:solidFill>
                <a:latin typeface="Inter"/>
                <a:ea typeface="Inter"/>
                <a:cs typeface="Inter"/>
                <a:sym typeface="Inter"/>
              </a:rPr>
              <a:t> (Norway)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Vladan Popovic </a:t>
            </a:r>
            <a:r>
              <a:rPr lang="en" sz="1200">
                <a:solidFill>
                  <a:schemeClr val="dk1"/>
                </a:solidFill>
                <a:latin typeface="Inter"/>
                <a:ea typeface="Inter"/>
                <a:cs typeface="Inter"/>
                <a:sym typeface="Inter"/>
              </a:rPr>
              <a:t>(Yugoslavia)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Yves Oppert </a:t>
            </a:r>
            <a:r>
              <a:rPr lang="en" sz="1200">
                <a:solidFill>
                  <a:schemeClr val="dk1"/>
                </a:solidFill>
                <a:latin typeface="Inter"/>
                <a:ea typeface="Inter"/>
                <a:cs typeface="Inter"/>
                <a:sym typeface="Inter"/>
              </a:rPr>
              <a:t>(France)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Wolf Wajsbrot </a:t>
            </a:r>
            <a:r>
              <a:rPr lang="en" sz="1200">
                <a:solidFill>
                  <a:schemeClr val="dk1"/>
                </a:solidFill>
                <a:latin typeface="Inter"/>
                <a:ea typeface="Inter"/>
                <a:cs typeface="Inter"/>
                <a:sym typeface="Inter"/>
              </a:rPr>
              <a:t>(French Resistance Franc-Tireurs et Partisans)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Yves Oppert</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Yves grew up with his grandfather after his mother died when he was 7. His grandfather was a rabbi in Paris. He became a successful businessman and owned a chain of department stores. He married and had two daughters. He was mobilized by the French army in 1938 and then again in 1939 when France declared war on Germany.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He was captured but </a:t>
            </a:r>
            <a:r>
              <a:rPr b="1" lang="en" sz="1200">
                <a:solidFill>
                  <a:srgbClr val="E95C3D"/>
                </a:solidFill>
                <a:latin typeface="Inter"/>
                <a:ea typeface="Inter"/>
                <a:cs typeface="Inter"/>
                <a:sym typeface="Inter"/>
              </a:rPr>
              <a:t>escaped</a:t>
            </a:r>
            <a:r>
              <a:rPr b="1" lang="en" sz="1200">
                <a:solidFill>
                  <a:srgbClr val="E95C3D"/>
                </a:solidFill>
                <a:latin typeface="Inter"/>
                <a:ea typeface="Inter"/>
                <a:cs typeface="Inter"/>
                <a:sym typeface="Inter"/>
              </a:rPr>
              <a:t> and stayed in France. He used his store inventory to help create a group that sent out food, blankets, tents, and clothing to the Free French Resistance. He also helped hide Jewish </a:t>
            </a:r>
            <a:r>
              <a:rPr b="1" lang="en" sz="1200">
                <a:solidFill>
                  <a:srgbClr val="E95C3D"/>
                </a:solidFill>
                <a:latin typeface="Inter"/>
                <a:ea typeface="Inter"/>
                <a:cs typeface="Inter"/>
                <a:sym typeface="Inter"/>
              </a:rPr>
              <a:t>children</a:t>
            </a:r>
            <a:r>
              <a:rPr b="1" lang="en" sz="1200">
                <a:solidFill>
                  <a:srgbClr val="E95C3D"/>
                </a:solidFill>
                <a:latin typeface="Inter"/>
                <a:ea typeface="Inter"/>
                <a:cs typeface="Inter"/>
                <a:sym typeface="Inter"/>
              </a:rPr>
              <a:t> and American and British paratroopers.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Yves was captured by the Germans in 1944. He was </a:t>
            </a:r>
            <a:r>
              <a:rPr b="1" lang="en" sz="1200">
                <a:solidFill>
                  <a:srgbClr val="E95C3D"/>
                </a:solidFill>
                <a:latin typeface="Inter"/>
                <a:ea typeface="Inter"/>
                <a:cs typeface="Inter"/>
                <a:sym typeface="Inter"/>
              </a:rPr>
              <a:t>tortured</a:t>
            </a:r>
            <a:r>
              <a:rPr b="1" lang="en" sz="1200">
                <a:solidFill>
                  <a:srgbClr val="E95C3D"/>
                </a:solidFill>
                <a:latin typeface="Inter"/>
                <a:ea typeface="Inter"/>
                <a:cs typeface="Inter"/>
                <a:sym typeface="Inter"/>
              </a:rPr>
              <a:t> and killed. He earned France’s War Cross, Military Medal, and Legion of Honor.</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00" name="Google Shape;200;p2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201" name="Google Shape;201;p25"/>
          <p:cNvCxnSpPr/>
          <p:nvPr/>
        </p:nvCxnSpPr>
        <p:spPr>
          <a:xfrm flipH="1" rot="10800000">
            <a:off x="599825" y="59253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sp>
        <p:nvSpPr>
          <p:cNvPr id="206" name="Google Shape;206;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Resistance ID Card &amp; Pamphlet Creation</a:t>
            </a:r>
            <a:endParaRPr sz="1900">
              <a:solidFill>
                <a:schemeClr val="dk1"/>
              </a:solidFill>
              <a:latin typeface="Halant"/>
              <a:ea typeface="Halant"/>
              <a:cs typeface="Halant"/>
              <a:sym typeface="Halant"/>
            </a:endParaRPr>
          </a:p>
        </p:txBody>
      </p:sp>
      <p:pic>
        <p:nvPicPr>
          <p:cNvPr id="207" name="Google Shape;207;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8" name="Google Shape;208;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9" name="Google Shape;209;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0" name="Google Shape;210;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1" name="Google Shape;211;p26"/>
          <p:cNvSpPr txBox="1"/>
          <p:nvPr/>
        </p:nvSpPr>
        <p:spPr>
          <a:xfrm>
            <a:off x="594300" y="807688"/>
            <a:ext cx="6583800" cy="878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ID cards listed below to read from the USHMM. The ID cards were created by museum staff following interviews with `130 Holocaust survivors who told their stories as well as stories of their relatives who died during the Holocaust.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Then, use your knowledge of resistance to the Holocaust and create a pamphlet encouraging resistance to the Nazis based on the individual you read about and their resistance.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 pamphlet needs to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catchy slogan to encourage resistance</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say-it-in-6 summarizing Nazi crimes you want to fight against</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brief description of planned resistance activities based on the ID card you read</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An image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 Cards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Willem Arondéus </a:t>
            </a:r>
            <a:r>
              <a:rPr lang="en" sz="1200">
                <a:solidFill>
                  <a:schemeClr val="dk1"/>
                </a:solidFill>
                <a:latin typeface="Inter"/>
                <a:ea typeface="Inter"/>
                <a:cs typeface="Inter"/>
                <a:sym typeface="Inter"/>
              </a:rPr>
              <a:t>(Dutch Resistance, Gay)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Jozef Wilk </a:t>
            </a:r>
            <a:r>
              <a:rPr lang="en" sz="1200">
                <a:solidFill>
                  <a:schemeClr val="dk1"/>
                </a:solidFill>
                <a:latin typeface="Inter"/>
                <a:ea typeface="Inter"/>
                <a:cs typeface="Inter"/>
                <a:sym typeface="Inter"/>
              </a:rPr>
              <a:t>(Warsaw Ghetto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Mieczysław (Marek) Madejski </a:t>
            </a:r>
            <a:r>
              <a:rPr lang="en" sz="1200">
                <a:solidFill>
                  <a:schemeClr val="dk1"/>
                </a:solidFill>
                <a:latin typeface="Inter"/>
                <a:ea typeface="Inter"/>
                <a:cs typeface="Inter"/>
                <a:sym typeface="Inter"/>
              </a:rPr>
              <a:t>(Warsaw Polish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Reidar Dittmann</a:t>
            </a:r>
            <a:r>
              <a:rPr lang="en" sz="1200">
                <a:solidFill>
                  <a:schemeClr val="dk1"/>
                </a:solidFill>
                <a:latin typeface="Inter"/>
                <a:ea typeface="Inter"/>
                <a:cs typeface="Inter"/>
                <a:sym typeface="Inter"/>
              </a:rPr>
              <a:t> (Norway)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Vladan Popovic </a:t>
            </a:r>
            <a:r>
              <a:rPr lang="en" sz="1200">
                <a:solidFill>
                  <a:schemeClr val="dk1"/>
                </a:solidFill>
                <a:latin typeface="Inter"/>
                <a:ea typeface="Inter"/>
                <a:cs typeface="Inter"/>
                <a:sym typeface="Inter"/>
              </a:rPr>
              <a:t>(Yugoslavia)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Yves Oppert </a:t>
            </a:r>
            <a:r>
              <a:rPr lang="en" sz="1200">
                <a:solidFill>
                  <a:schemeClr val="dk1"/>
                </a:solidFill>
                <a:latin typeface="Inter"/>
                <a:ea typeface="Inter"/>
                <a:cs typeface="Inter"/>
                <a:sym typeface="Inter"/>
              </a:rPr>
              <a:t>(France)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Wolf Wajsbrot </a:t>
            </a:r>
            <a:r>
              <a:rPr lang="en" sz="1200">
                <a:solidFill>
                  <a:schemeClr val="dk1"/>
                </a:solidFill>
                <a:latin typeface="Inter"/>
                <a:ea typeface="Inter"/>
                <a:cs typeface="Inter"/>
                <a:sym typeface="Inter"/>
              </a:rPr>
              <a:t>(French Resistance Franc-Tireurs et Partisans)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Wolf Waisbrot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Wolf grew up in Paris after moving away from Poland because of the growing insecurity and anti-Semitism. He got his school certificate at 14 and proceeded to learn to become a mechanic.</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Although he and his family were able to avoid some of the earlier deportations and roundups of the Jews, his parents were arrested and deported in July 1942. Wolf was 17 and joined an armed French resistance group. He helped set up the bombs that blew up a busy Parisian street, killing Germans. He was arrested in 1943.</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In 1944 he was tried by the Germans, convicted, and sentenced to death by firing squad. He </a:t>
            </a:r>
            <a:r>
              <a:rPr b="1" lang="en" sz="1200">
                <a:solidFill>
                  <a:srgbClr val="E95C3D"/>
                </a:solidFill>
                <a:latin typeface="Inter"/>
                <a:ea typeface="Inter"/>
                <a:cs typeface="Inter"/>
                <a:sym typeface="Inter"/>
              </a:rPr>
              <a:t>was</a:t>
            </a:r>
            <a:r>
              <a:rPr b="1" lang="en" sz="1200">
                <a:solidFill>
                  <a:srgbClr val="E95C3D"/>
                </a:solidFill>
                <a:latin typeface="Inter"/>
                <a:ea typeface="Inter"/>
                <a:cs typeface="Inter"/>
                <a:sym typeface="Inter"/>
              </a:rPr>
              <a:t> 19.</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2" name="Google Shape;212;p2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213" name="Google Shape;213;p26"/>
          <p:cNvCxnSpPr/>
          <p:nvPr/>
        </p:nvCxnSpPr>
        <p:spPr>
          <a:xfrm flipH="1" rot="10800000">
            <a:off x="599825" y="59253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CFCFC"/>
        </a:solidFill>
      </p:bgPr>
    </p:bg>
    <p:spTree>
      <p:nvGrpSpPr>
        <p:cNvPr id="217" name="Shape 217"/>
        <p:cNvGrpSpPr/>
        <p:nvPr/>
      </p:nvGrpSpPr>
      <p:grpSpPr>
        <a:xfrm>
          <a:off x="0" y="0"/>
          <a:ext cx="0" cy="0"/>
          <a:chOff x="0" y="0"/>
          <a:chExt cx="0" cy="0"/>
        </a:xfrm>
      </p:grpSpPr>
      <p:sp>
        <p:nvSpPr>
          <p:cNvPr id="218" name="Google Shape;218;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Abba Kovnor</a:t>
            </a:r>
            <a:endParaRPr sz="1900">
              <a:solidFill>
                <a:schemeClr val="dk1"/>
              </a:solidFill>
              <a:latin typeface="Halant"/>
              <a:ea typeface="Halant"/>
              <a:cs typeface="Halant"/>
              <a:sym typeface="Halant"/>
            </a:endParaRPr>
          </a:p>
        </p:txBody>
      </p:sp>
      <p:pic>
        <p:nvPicPr>
          <p:cNvPr id="219" name="Google Shape;219;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0" name="Google Shape;22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1" name="Google Shape;22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2" name="Google Shape;222;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3" name="Google Shape;223;p27"/>
          <p:cNvSpPr txBox="1"/>
          <p:nvPr/>
        </p:nvSpPr>
        <p:spPr>
          <a:xfrm>
            <a:off x="594300" y="807688"/>
            <a:ext cx="6583800" cy="817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Pronouncement by Abba Kovnor, December 1941</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Note: Abba Kovnor helped found the FPO (United Partisan Organization) which was an armed resistance group near Vilna (part of Poland until the Soviets took it in 1939.) He commanded a unit named the “Avengers” who plotted against the Germans and their collaborators. They destroyed train tracks and enemy train cars, in the process killing over 200 Nazis and rescuing 71 Jews.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“Jewish youngster, do not trust those that deceive you. Of the eighty thousand Jews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‘The Jerusalem of Lithuania’ [Vilna], only twenty thousand have survived. In front of our very eyes, they tore our parents, our brothers, our sisters from us.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the hundreds of men who were abducted for labor by the Lithuanian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‘Kidnappers’?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the naked women and the children who were taken away from us 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terrible night of the provocation?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the Jews who were taken away on Yom Kippur?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our brethren from the second ghetto?</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Whoever was taken out of the ghetto gates never returned again.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All the roads of the Gestapo lead to Ponary [the woods in the outskirts of Vilna where Jews were shot by the Einsatzgruppen]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And Ponary is death!…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Hitler is plotting to annihilate all the Jews of Europe. It befell the Jews of Lithuania</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to be the first in line.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Let us not go like sheep to the slaughter!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It’s true, we are weak and defenseless, but the only response to the enemy is resistance!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Brothers! It is better to die as free fighters than to live at the mercy of murderers.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Resist! To our last breath.”</a:t>
            </a:r>
            <a:endParaRPr sz="1200">
              <a:solidFill>
                <a:schemeClr val="dk1"/>
              </a:solidFill>
              <a:latin typeface="Inter"/>
              <a:ea typeface="Inter"/>
              <a:cs typeface="Inter"/>
              <a:sym typeface="Inte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CFCFC"/>
        </a:solidFill>
      </p:bgPr>
    </p:bg>
    <p:spTree>
      <p:nvGrpSpPr>
        <p:cNvPr id="227" name="Shape 227"/>
        <p:cNvGrpSpPr/>
        <p:nvPr/>
      </p:nvGrpSpPr>
      <p:grpSpPr>
        <a:xfrm>
          <a:off x="0" y="0"/>
          <a:ext cx="0" cy="0"/>
          <a:chOff x="0" y="0"/>
          <a:chExt cx="0" cy="0"/>
        </a:xfrm>
      </p:grpSpPr>
      <p:sp>
        <p:nvSpPr>
          <p:cNvPr id="228" name="Google Shape;228;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Abba Kovnor</a:t>
            </a:r>
            <a:endParaRPr sz="1900">
              <a:solidFill>
                <a:schemeClr val="dk1"/>
              </a:solidFill>
              <a:latin typeface="Halant"/>
              <a:ea typeface="Halant"/>
              <a:cs typeface="Halant"/>
              <a:sym typeface="Halant"/>
            </a:endParaRPr>
          </a:p>
        </p:txBody>
      </p:sp>
      <p:pic>
        <p:nvPicPr>
          <p:cNvPr id="229" name="Google Shape;229;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0" name="Google Shape;230;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1" name="Google Shape;231;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2" name="Google Shape;232;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3" name="Google Shape;233;p28"/>
          <p:cNvSpPr txBox="1"/>
          <p:nvPr/>
        </p:nvSpPr>
        <p:spPr>
          <a:xfrm>
            <a:off x="594300" y="807688"/>
            <a:ext cx="6583800" cy="416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After reading Kovnor’s pronouncement,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evidence did Kovnor use to convince the people of Vilna to join the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34" name="Google Shape;234;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CFCFC"/>
        </a:solidFill>
      </p:bgPr>
    </p:bg>
    <p:spTree>
      <p:nvGrpSpPr>
        <p:cNvPr id="238" name="Shape 238"/>
        <p:cNvGrpSpPr/>
        <p:nvPr/>
      </p:nvGrpSpPr>
      <p:grpSpPr>
        <a:xfrm>
          <a:off x="0" y="0"/>
          <a:ext cx="0" cy="0"/>
          <a:chOff x="0" y="0"/>
          <a:chExt cx="0" cy="0"/>
        </a:xfrm>
      </p:grpSpPr>
      <p:sp>
        <p:nvSpPr>
          <p:cNvPr id="239" name="Google Shape;239;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Willem Arondéus</a:t>
            </a:r>
            <a:endParaRPr sz="1900">
              <a:solidFill>
                <a:schemeClr val="dk1"/>
              </a:solidFill>
              <a:latin typeface="Halant"/>
              <a:ea typeface="Halant"/>
              <a:cs typeface="Halant"/>
              <a:sym typeface="Halant"/>
            </a:endParaRPr>
          </a:p>
        </p:txBody>
      </p:sp>
      <p:pic>
        <p:nvPicPr>
          <p:cNvPr id="240" name="Google Shape;240;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1" name="Google Shape;241;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2" name="Google Shape;242;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3" name="Google Shape;243;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4" name="Google Shape;244;p29"/>
          <p:cNvSpPr txBox="1"/>
          <p:nvPr/>
        </p:nvSpPr>
        <p:spPr>
          <a:xfrm>
            <a:off x="594300" y="807688"/>
            <a:ext cx="6583800" cy="859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Adrian Murphy, “Willem Arondéus- Artist and Resistance Fighter,” Europeana Foundation, June 26, 2023</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Willem Arondéus was a Dutch artist and author who joined the Dutch anti-Nazi resistance movement during World War II. In a time of great prejudice and danger, Arondeus was openly and defiantly gay.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He was born in Naarden in August 1894. Soon afterwards, his family moved to Amsterdam, where he trained at an art school. After finishing his education, he moved to a number of cities in the Netherlands as well as Paris.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1923, he was commissioned to paint a large mural for Rotterdam City Hall. In the early 1930s, he produced nine tapestries with the coat of arms of various Dutch munipicalities which still hang in Villa Welgelegen, an official building in Haarlem.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He was commissioned to illustrate poetry books, as well as to designing posters and calendars.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1938, he published two novels, Het Uilenhuis ('The Owls House') and In de bloeiende Ramenas ('In the Blossoming Winter Radish'), which were both illustrated with his own designs.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When Nazi Germany occupied the Netherlands during World War II, Arondéus became a member of the Dutch resistance movement. He used his artistic skills to forge false identity papers and other documents to help people escape persecution.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However, soon the German forces began to compare the forgeries with population registers - which showed they had been faked.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an attempt to hinder this, Arondeus and others planned a bomb attack on the population registery office in Amsterdam. Disguised as a policeman, he entered the building on 27 March 1943 with a group of resistance fighters. The explosion destroyed 800,000 identity cards, which was around 15% of the total.</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While all of the bombers escaped on the night, Arondéus was arrested a few days later. In June 1943, he was tried and sentenced to death, along with 13 other men who had taken part.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45" name="Google Shape;245;p2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CFCFC"/>
        </a:solidFill>
      </p:bgPr>
    </p:bg>
    <p:spTree>
      <p:nvGrpSpPr>
        <p:cNvPr id="249" name="Shape 249"/>
        <p:cNvGrpSpPr/>
        <p:nvPr/>
      </p:nvGrpSpPr>
      <p:grpSpPr>
        <a:xfrm>
          <a:off x="0" y="0"/>
          <a:ext cx="0" cy="0"/>
          <a:chOff x="0" y="0"/>
          <a:chExt cx="0" cy="0"/>
        </a:xfrm>
      </p:grpSpPr>
      <p:sp>
        <p:nvSpPr>
          <p:cNvPr id="250" name="Google Shape;250;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Willem Arondéus</a:t>
            </a:r>
            <a:endParaRPr sz="1900">
              <a:solidFill>
                <a:schemeClr val="dk1"/>
              </a:solidFill>
              <a:latin typeface="Halant"/>
              <a:ea typeface="Halant"/>
              <a:cs typeface="Halant"/>
              <a:sym typeface="Halant"/>
            </a:endParaRPr>
          </a:p>
        </p:txBody>
      </p:sp>
      <p:pic>
        <p:nvPicPr>
          <p:cNvPr id="251" name="Google Shape;251;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2" name="Google Shape;252;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4" name="Google Shape;254;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55" name="Google Shape;255;p30"/>
          <p:cNvSpPr txBox="1"/>
          <p:nvPr/>
        </p:nvSpPr>
        <p:spPr>
          <a:xfrm>
            <a:off x="594300" y="807688"/>
            <a:ext cx="6583800" cy="352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Willem Arondéus was executed on July 1, 1943. Just before he was executed, Arondéus made a point of asking his lawyer to make sure the public knew that he (and two other men in the group) were gay: 'Tell people that homosexuals are not cowards'.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Today, Willem Arondeus is remembered with plaques and a number of streets in Dutch cities named after him.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He, and the others who took part in the raid on the population registery, were awarded the Resistance Memorial Cross in 1984, some 40 years after the war had ended. It is speculated that this delay in recognising him was due to his sexuality.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1986, he was awarded the Righteous Among the Nations by Yad Vashem, Israel's official memorial to the victims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56" name="Google Shape;256;p3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Truus &amp; Freddie Oversteegen</a:t>
            </a:r>
            <a:endParaRPr sz="1900">
              <a:solidFill>
                <a:schemeClr val="dk1"/>
              </a:solidFill>
              <a:latin typeface="Halant"/>
              <a:ea typeface="Halant"/>
              <a:cs typeface="Halant"/>
              <a:sym typeface="Halant"/>
            </a:endParaRPr>
          </a:p>
        </p:txBody>
      </p:sp>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0" name="Google Shape;70;p14"/>
          <p:cNvSpPr txBox="1"/>
          <p:nvPr/>
        </p:nvSpPr>
        <p:spPr>
          <a:xfrm>
            <a:off x="594300" y="807688"/>
            <a:ext cx="6583800" cy="798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Truus asked me to be the keynote speaker at the annual Hannie Schaft Commemoration in 1998 and to join the board of the Netherlands’ National Hannie Schaft Foundation. There, I also got to know Freddie. A very special bond developed between the two sisters and me that lasted almost 20 years. (Truus died in 2016 and Freddie in 2018.)</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have no romantic image of their work. They were no cowgirls. They inspired me on many levels, but their work in pursuit of the right thing was, by necessity, ruthless. And getting to know the Oversteegens, I also witnessed their own struggles to come to terms with the past. They both suffered from what nowadays would probably be diagnosed as post-traumatic stress disorder (PTSD), enduring severe nightmares, screaming and fighting in their sleep. Hannie Schaft’s letters, as well as testimony from her friends and fellow resisters, suggest she also suffered from depression and PTSD during the war, prior to her arrest and execution.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Given what they went through, that lingering struggle makes sense.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“While I was biking, I saw Germans picking up innocent people from the streets, putting them against a wall and shooting them. I was forced to watch, which aroused such an enormous anger in me, such a disgust, a feeling of ‘dirty bastards.’ You can have any political conviction or be totally against war, but at that moment you are just a human being confronted with something very cruel. Shooting innocent people is murder. If you experience something like this, you’ll find it justified to act against it,” Truus once told me, as I recount in my book about the trio, Seducing and Killing Nazis. “Once, I was confronted with an SS soldier, a Dutch SS soldier even, who was killing a small baby by hitting it against a wall. He grabbed the baby and hit it against the wall. The father and sister had to watch. They were obviously hysterical. The child was dead. I shot that guy. Right there and then. That wasn’t an assignment, but I don’t regret it.”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extent of those moments remains a mystery even to me. As Freddie told me, “you shouldn’t ask a soldier how many people he shot”—and they were soldiers too.</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After the war, both Oversteegen sisters fought for recognition of their resistance work. Truus expressed herself in her art, shared her story through speeches, and became famous worldwide. Freddie lived a more secluded life, focusing on her family.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1" name="Google Shape;71;p1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Truus &amp; Freddie Oversteegen</a:t>
            </a:r>
            <a:endParaRPr sz="1900">
              <a:solidFill>
                <a:schemeClr val="dk1"/>
              </a:solidFill>
              <a:latin typeface="Halant"/>
              <a:ea typeface="Halant"/>
              <a:cs typeface="Halant"/>
              <a:sym typeface="Halant"/>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0" name="Google Shape;80;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1" name="Google Shape;81;p15"/>
          <p:cNvSpPr txBox="1"/>
          <p:nvPr/>
        </p:nvSpPr>
        <p:spPr>
          <a:xfrm>
            <a:off x="594300" y="807688"/>
            <a:ext cx="6583800" cy="671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However, during the last years of her life she yearned for more acknowledgment of her role. I remember a surreal discussion between the two sisters, where they were quarreling about which of them shot one particular Nazi spy. In 2014 they both finally received the Dutch Mobilization War Cross and each had a street named after them.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 many years after doing their work in the shadows, they were glad for the public recognition. They wanted their stories to be known—to teach people that, as Truus put it, even when the work is hard, “you must always remain human.”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Oversteegen sisters resist the Nazis?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Poldermans notes that while in school she worked on a research project about Truus Oversteegen and had the opportunity to interview her, which gave her an invaluable lesson: “</a:t>
            </a:r>
            <a:r>
              <a:rPr lang="en" sz="1200">
                <a:solidFill>
                  <a:schemeClr val="dk1"/>
                </a:solidFill>
                <a:latin typeface="Inter"/>
                <a:ea typeface="Inter"/>
                <a:cs typeface="Inter"/>
                <a:sym typeface="Inter"/>
              </a:rPr>
              <a:t>Fighting injustice and doing the right thing takes exceptional strength and bravery, and is harder and more brutal than you might imagine, but is crucial to a livable world.” What does this mean to you, especially in the context of the Holocaust but also in the context of today?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were the sisters, alongside others involved in the resistance, impacted by their time during the war?</a:t>
            </a:r>
            <a:endParaRPr sz="1200">
              <a:solidFill>
                <a:schemeClr val="dk1"/>
              </a:solidFill>
              <a:latin typeface="Inter"/>
              <a:ea typeface="Inter"/>
              <a:cs typeface="Inter"/>
              <a:sym typeface="Inter"/>
            </a:endParaRPr>
          </a:p>
        </p:txBody>
      </p:sp>
      <p:sp>
        <p:nvSpPr>
          <p:cNvPr id="82" name="Google Shape;82;p1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83" name="Google Shape;83;p15"/>
          <p:cNvCxnSpPr/>
          <p:nvPr/>
        </p:nvCxnSpPr>
        <p:spPr>
          <a:xfrm flipH="1" rot="10800000">
            <a:off x="599825" y="30297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Truus &amp; Freddie Oversteegen</a:t>
            </a:r>
            <a:endParaRPr sz="1900">
              <a:solidFill>
                <a:schemeClr val="dk1"/>
              </a:solidFill>
              <a:latin typeface="Halant"/>
              <a:ea typeface="Halant"/>
              <a:cs typeface="Halant"/>
              <a:sym typeface="Halant"/>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2" name="Google Shape;92;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3" name="Google Shape;93;p16"/>
          <p:cNvSpPr txBox="1"/>
          <p:nvPr/>
        </p:nvSpPr>
        <p:spPr>
          <a:xfrm>
            <a:off x="594300" y="807688"/>
            <a:ext cx="6583800" cy="5652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Explain some of the experiences that Truus had that justified her actions in the resistance.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How were these sisters recognized for their work in the </a:t>
            </a:r>
            <a:r>
              <a:rPr lang="en" sz="1200">
                <a:solidFill>
                  <a:schemeClr val="dk1"/>
                </a:solidFill>
                <a:latin typeface="Inter"/>
                <a:ea typeface="Inter"/>
                <a:cs typeface="Inter"/>
                <a:sym typeface="Inter"/>
              </a:rPr>
              <a:t>resistance</a:t>
            </a: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Do the Oversteegen sisters fit into the concept you had about resistance to the Nazis?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94" name="Google Shape;94;p1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Truus &amp; Freddie Oversteegen</a:t>
            </a:r>
            <a:endParaRPr sz="1900">
              <a:solidFill>
                <a:schemeClr val="dk1"/>
              </a:solidFill>
              <a:latin typeface="Halant"/>
              <a:ea typeface="Halant"/>
              <a:cs typeface="Halant"/>
              <a:sym typeface="Halant"/>
            </a:endParaRPr>
          </a:p>
        </p:txBody>
      </p:sp>
      <p:pic>
        <p:nvPicPr>
          <p:cNvPr id="100" name="Google Shape;100;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17"/>
          <p:cNvSpPr txBox="1"/>
          <p:nvPr/>
        </p:nvSpPr>
        <p:spPr>
          <a:xfrm>
            <a:off x="594300" y="807688"/>
            <a:ext cx="6583800" cy="692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However, during the last years of her life she yearned for more acknowledgment of her role. I remember a surreal discussion between the two sisters, where they were quarreling about which of them shot one particular Nazi spy. In 2014 they both finally received the Dutch Mobilization War Cross and each had a street named after them.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 many years after doing their work in the shadows, they were glad for the public recognition. They wanted their stories to be known—to teach people that, as Truus put it, even when the work is hard, “you must always remain human.”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Oversteegen sisters resist the Nazis?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They collected important intelligence information, found safe houses for Jewish children, stole identification papers, bombed railways, and seduced high-ranking Nazis into the woods to kill them.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Poldermans notes that while in school she worked on a research project about Truus Oversteegen and had the opportunity to interview her, which gave her an invaluable lesson: “Fighting injustice and doing the right thing takes exceptional strength and bravery, and is harder and more brutal than you might imagine, but is crucial to a livable world.” What does this mean to you, especially in the context of the Holocaust but also in the context of today?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Answers will vary, but should include </a:t>
            </a:r>
            <a:r>
              <a:rPr b="1" lang="en" sz="1200">
                <a:solidFill>
                  <a:srgbClr val="E95C3D"/>
                </a:solidFill>
                <a:latin typeface="Inter"/>
                <a:ea typeface="Inter"/>
                <a:cs typeface="Inter"/>
                <a:sym typeface="Inter"/>
              </a:rPr>
              <a:t>reference</a:t>
            </a:r>
            <a:r>
              <a:rPr b="1" lang="en" sz="1200">
                <a:solidFill>
                  <a:srgbClr val="E95C3D"/>
                </a:solidFill>
                <a:latin typeface="Inter"/>
                <a:ea typeface="Inter"/>
                <a:cs typeface="Inter"/>
                <a:sym typeface="Inter"/>
              </a:rPr>
              <a:t> to what they have been learning about in the Holocaust as well as how they think this message applies to the world today.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were the sisters, alongside others involved in the resistance, impacted by their time during the war?</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Due to the traumatic nature of their work, many involved in the resistance </a:t>
            </a:r>
            <a:r>
              <a:rPr b="1" lang="en" sz="1200">
                <a:solidFill>
                  <a:srgbClr val="E95C3D"/>
                </a:solidFill>
                <a:latin typeface="Inter"/>
                <a:ea typeface="Inter"/>
                <a:cs typeface="Inter"/>
                <a:sym typeface="Inter"/>
              </a:rPr>
              <a:t>suffered</a:t>
            </a:r>
            <a:r>
              <a:rPr b="1" lang="en" sz="1200">
                <a:solidFill>
                  <a:srgbClr val="E95C3D"/>
                </a:solidFill>
                <a:latin typeface="Inter"/>
                <a:ea typeface="Inter"/>
                <a:cs typeface="Inter"/>
                <a:sym typeface="Inter"/>
              </a:rPr>
              <a:t> from PTSD as well as depression.</a:t>
            </a:r>
            <a:endParaRPr b="1" sz="1200">
              <a:solidFill>
                <a:srgbClr val="E95C3D"/>
              </a:solidFill>
              <a:latin typeface="Inter"/>
              <a:ea typeface="Inter"/>
              <a:cs typeface="Inter"/>
              <a:sym typeface="Inter"/>
            </a:endParaRPr>
          </a:p>
        </p:txBody>
      </p:sp>
      <p:sp>
        <p:nvSpPr>
          <p:cNvPr id="105" name="Google Shape;105;p1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06" name="Google Shape;106;p17"/>
          <p:cNvCxnSpPr/>
          <p:nvPr/>
        </p:nvCxnSpPr>
        <p:spPr>
          <a:xfrm flipH="1" rot="10800000">
            <a:off x="599825" y="30297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Truus &amp; Freddie Oversteegen</a:t>
            </a:r>
            <a:endParaRPr sz="1900">
              <a:solidFill>
                <a:schemeClr val="dk1"/>
              </a:solidFill>
              <a:latin typeface="Halant"/>
              <a:ea typeface="Halant"/>
              <a:cs typeface="Halant"/>
              <a:sym typeface="Halant"/>
            </a:endParaRPr>
          </a:p>
        </p:txBody>
      </p:sp>
      <p:pic>
        <p:nvPicPr>
          <p:cNvPr id="112" name="Google Shape;11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18"/>
          <p:cNvSpPr txBox="1"/>
          <p:nvPr/>
        </p:nvSpPr>
        <p:spPr>
          <a:xfrm>
            <a:off x="594300" y="807688"/>
            <a:ext cx="6583800" cy="543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Explain some of the experiences that Truus had that justified her actions in the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One thing that resonated with me that Truus discussed was when she saw a Nazi man who beat a baby against a wall and killed the baby in the process, all while the baby’s family watched. She shot the Nazi on sight, even though it wasn’t an “assignment”- this really solidified that her actions were justified because she was confronting impossible cruelty.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How were these sisters recognized for their work in the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sisters were finally recognized in 2014 with the distinction of the Dutch Mobilization War Cross and each had a street named after them.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Do the Oversteegen sisters fit into the concept you had about resistance to the Nazis? Why or why not?</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Answers will vary; responses should include specific reasoning about why the sisters did or did not fit into their preconceived notions of resistance activities.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17" name="Google Shape;117;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1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Resistance ID Card &amp; Pamphlet Creation</a:t>
            </a:r>
            <a:endParaRPr sz="1900">
              <a:solidFill>
                <a:schemeClr val="dk1"/>
              </a:solidFill>
              <a:latin typeface="Halant"/>
              <a:ea typeface="Halant"/>
              <a:cs typeface="Halant"/>
              <a:sym typeface="Halant"/>
            </a:endParaRPr>
          </a:p>
        </p:txBody>
      </p:sp>
      <p:pic>
        <p:nvPicPr>
          <p:cNvPr id="123" name="Google Shape;123;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7" name="Google Shape;127;p19"/>
          <p:cNvSpPr txBox="1"/>
          <p:nvPr/>
        </p:nvSpPr>
        <p:spPr>
          <a:xfrm>
            <a:off x="594300" y="807688"/>
            <a:ext cx="6583800" cy="814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ID cards listed below to read from the USHMM. The ID cards were created by museum staff following interviews with `130 Holocaust survivors who told their stories as well as stories of their relatives who died during the Holocaust.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Then, use your knowledge of resistance to the Holocaust and create a pamphlet encouraging resistance to the Nazis based on the individual you read about and their resistance.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 pamphlet needs to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catchy slogan to encourage resistance</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say-it-in-6 summarizing Nazi crimes you want to fight against</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brief description of planned resistance activities based on the ID card you read</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An image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 Cards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Willem Arondéus </a:t>
            </a:r>
            <a:r>
              <a:rPr lang="en" sz="1200">
                <a:solidFill>
                  <a:schemeClr val="dk1"/>
                </a:solidFill>
                <a:latin typeface="Inter"/>
                <a:ea typeface="Inter"/>
                <a:cs typeface="Inter"/>
                <a:sym typeface="Inter"/>
              </a:rPr>
              <a:t>(Dutch Resistance, Gay)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Jozef</a:t>
            </a:r>
            <a:r>
              <a:rPr lang="en" sz="1200" u="sng">
                <a:solidFill>
                  <a:schemeClr val="hlink"/>
                </a:solidFill>
                <a:latin typeface="Inter"/>
                <a:ea typeface="Inter"/>
                <a:cs typeface="Inter"/>
                <a:sym typeface="Inter"/>
                <a:hlinkClick r:id="rId7"/>
              </a:rPr>
              <a:t> Wilk </a:t>
            </a:r>
            <a:r>
              <a:rPr lang="en" sz="1200">
                <a:solidFill>
                  <a:schemeClr val="dk1"/>
                </a:solidFill>
                <a:latin typeface="Inter"/>
                <a:ea typeface="Inter"/>
                <a:cs typeface="Inter"/>
                <a:sym typeface="Inter"/>
              </a:rPr>
              <a:t>(Warsaw Ghetto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Mieczysław</a:t>
            </a:r>
            <a:r>
              <a:rPr lang="en" sz="1200" u="sng">
                <a:solidFill>
                  <a:schemeClr val="hlink"/>
                </a:solidFill>
                <a:latin typeface="Inter"/>
                <a:ea typeface="Inter"/>
                <a:cs typeface="Inter"/>
                <a:sym typeface="Inter"/>
                <a:hlinkClick r:id="rId9"/>
              </a:rPr>
              <a:t> (Marek) Madejski </a:t>
            </a:r>
            <a:r>
              <a:rPr lang="en" sz="1200">
                <a:solidFill>
                  <a:schemeClr val="dk1"/>
                </a:solidFill>
                <a:latin typeface="Inter"/>
                <a:ea typeface="Inter"/>
                <a:cs typeface="Inter"/>
                <a:sym typeface="Inter"/>
              </a:rPr>
              <a:t>(Warsaw Polish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Reidar Dittmann</a:t>
            </a:r>
            <a:r>
              <a:rPr lang="en" sz="1200">
                <a:solidFill>
                  <a:schemeClr val="dk1"/>
                </a:solidFill>
                <a:latin typeface="Inter"/>
                <a:ea typeface="Inter"/>
                <a:cs typeface="Inter"/>
                <a:sym typeface="Inter"/>
              </a:rPr>
              <a:t> (Norway)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Vladan Popovic </a:t>
            </a:r>
            <a:r>
              <a:rPr lang="en" sz="1200">
                <a:solidFill>
                  <a:schemeClr val="dk1"/>
                </a:solidFill>
                <a:latin typeface="Inter"/>
                <a:ea typeface="Inter"/>
                <a:cs typeface="Inter"/>
                <a:sym typeface="Inter"/>
              </a:rPr>
              <a:t>(Yugoslavia)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Yves Oppert </a:t>
            </a:r>
            <a:r>
              <a:rPr lang="en" sz="1200">
                <a:solidFill>
                  <a:schemeClr val="dk1"/>
                </a:solidFill>
                <a:latin typeface="Inter"/>
                <a:ea typeface="Inter"/>
                <a:cs typeface="Inter"/>
                <a:sym typeface="Inter"/>
              </a:rPr>
              <a:t>(France)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Wolf Wajsbrot </a:t>
            </a:r>
            <a:r>
              <a:rPr lang="en" sz="1200">
                <a:solidFill>
                  <a:schemeClr val="dk1"/>
                </a:solidFill>
                <a:latin typeface="Inter"/>
                <a:ea typeface="Inter"/>
                <a:cs typeface="Inter"/>
                <a:sym typeface="Inter"/>
              </a:rPr>
              <a:t>(French Resistance Franc-Tireurs et Partisans)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28" name="Google Shape;128;p1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29" name="Google Shape;129;p19"/>
          <p:cNvCxnSpPr/>
          <p:nvPr/>
        </p:nvCxnSpPr>
        <p:spPr>
          <a:xfrm flipH="1" rot="10800000">
            <a:off x="599825" y="59253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Resistance ID Card &amp; Pamphlet Creation</a:t>
            </a:r>
            <a:endParaRPr sz="1900">
              <a:solidFill>
                <a:schemeClr val="dk1"/>
              </a:solidFill>
              <a:latin typeface="Halant"/>
              <a:ea typeface="Halant"/>
              <a:cs typeface="Halant"/>
              <a:sym typeface="Halant"/>
            </a:endParaRPr>
          </a:p>
        </p:txBody>
      </p:sp>
      <p:pic>
        <p:nvPicPr>
          <p:cNvPr id="135" name="Google Shape;135;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9" name="Google Shape;139;p20"/>
          <p:cNvSpPr txBox="1"/>
          <p:nvPr/>
        </p:nvSpPr>
        <p:spPr>
          <a:xfrm>
            <a:off x="594300" y="807688"/>
            <a:ext cx="6583800" cy="920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ID cards listed below to read from the USHMM. The ID cards were created by museum staff following interviews with `130 Holocaust survivors who told their stories as well as stories of their relatives who died during the Holocaust.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Then, use your knowledge of resistance to the Holocaust and create a pamphlet encouraging resistance to the Nazis based on the individual you read about and their resistance.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 pamphlet needs to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catchy slogan to encourage resistance</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say-it-in-6 summarizing Nazi crimes you want to fight against</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brief description of planned resistance activities based on the ID card you read</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An image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 Cards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Willem Arondéus </a:t>
            </a:r>
            <a:r>
              <a:rPr lang="en" sz="1200">
                <a:solidFill>
                  <a:schemeClr val="dk1"/>
                </a:solidFill>
                <a:latin typeface="Inter"/>
                <a:ea typeface="Inter"/>
                <a:cs typeface="Inter"/>
                <a:sym typeface="Inter"/>
              </a:rPr>
              <a:t>(Dutch Resistance, Gay)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Jozef Wilk </a:t>
            </a:r>
            <a:r>
              <a:rPr lang="en" sz="1200">
                <a:solidFill>
                  <a:schemeClr val="dk1"/>
                </a:solidFill>
                <a:latin typeface="Inter"/>
                <a:ea typeface="Inter"/>
                <a:cs typeface="Inter"/>
                <a:sym typeface="Inter"/>
              </a:rPr>
              <a:t>(Warsaw Ghetto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Mieczysław (Marek) Madejski </a:t>
            </a:r>
            <a:r>
              <a:rPr lang="en" sz="1200">
                <a:solidFill>
                  <a:schemeClr val="dk1"/>
                </a:solidFill>
                <a:latin typeface="Inter"/>
                <a:ea typeface="Inter"/>
                <a:cs typeface="Inter"/>
                <a:sym typeface="Inter"/>
              </a:rPr>
              <a:t>(Warsaw Polish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Reidar Dittmann</a:t>
            </a:r>
            <a:r>
              <a:rPr lang="en" sz="1200">
                <a:solidFill>
                  <a:schemeClr val="dk1"/>
                </a:solidFill>
                <a:latin typeface="Inter"/>
                <a:ea typeface="Inter"/>
                <a:cs typeface="Inter"/>
                <a:sym typeface="Inter"/>
              </a:rPr>
              <a:t> (Norway)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Vladan Popovic </a:t>
            </a:r>
            <a:r>
              <a:rPr lang="en" sz="1200">
                <a:solidFill>
                  <a:schemeClr val="dk1"/>
                </a:solidFill>
                <a:latin typeface="Inter"/>
                <a:ea typeface="Inter"/>
                <a:cs typeface="Inter"/>
                <a:sym typeface="Inter"/>
              </a:rPr>
              <a:t>(Yugoslavia)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Yves Oppert </a:t>
            </a:r>
            <a:r>
              <a:rPr lang="en" sz="1200">
                <a:solidFill>
                  <a:schemeClr val="dk1"/>
                </a:solidFill>
                <a:latin typeface="Inter"/>
                <a:ea typeface="Inter"/>
                <a:cs typeface="Inter"/>
                <a:sym typeface="Inter"/>
              </a:rPr>
              <a:t>(France)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Wolf Wajsbrot </a:t>
            </a:r>
            <a:r>
              <a:rPr lang="en" sz="1200">
                <a:solidFill>
                  <a:schemeClr val="dk1"/>
                </a:solidFill>
                <a:latin typeface="Inter"/>
                <a:ea typeface="Inter"/>
                <a:cs typeface="Inter"/>
                <a:sym typeface="Inter"/>
              </a:rPr>
              <a:t>(French Resistance Franc-Tireurs et Partisans)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Willem Arondeus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Arondeus grew up in the Netherlands. At the age of 17, he fought with his parents about his homosexuality and left home, becoming an artist. He met his partner, Jan Tijssen, when he was 38, and they lived together for seven years.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He used his artistic skills to help falsify identification papers for Dutch Jews.To make sure that no one could discern if they were fakes, he helped to set the registry building on fire in Amsterdam to destroy </a:t>
            </a:r>
            <a:r>
              <a:rPr b="1" lang="en" sz="1200">
                <a:solidFill>
                  <a:srgbClr val="E95C3D"/>
                </a:solidFill>
                <a:latin typeface="Inter"/>
                <a:ea typeface="Inter"/>
                <a:cs typeface="Inter"/>
                <a:sym typeface="Inter"/>
              </a:rPr>
              <a:t>the documents that would verify real documentation.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He was arrested and executed along with 11 others. He wanted others to know he was gay, and made sure it was communicated that “homosexuals are not cowards.” He was not awarded a medal until the 1980s.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40" name="Google Shape;140;p2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41" name="Google Shape;141;p20"/>
          <p:cNvCxnSpPr/>
          <p:nvPr/>
        </p:nvCxnSpPr>
        <p:spPr>
          <a:xfrm flipH="1" rot="10800000">
            <a:off x="599825" y="59253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Resistance ID Card &amp; Pamphlet Creation</a:t>
            </a:r>
            <a:endParaRPr sz="1900">
              <a:solidFill>
                <a:schemeClr val="dk1"/>
              </a:solidFill>
              <a:latin typeface="Halant"/>
              <a:ea typeface="Halant"/>
              <a:cs typeface="Halant"/>
              <a:sym typeface="Halant"/>
            </a:endParaRPr>
          </a:p>
        </p:txBody>
      </p:sp>
      <p:pic>
        <p:nvPicPr>
          <p:cNvPr id="147" name="Google Shape;147;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0" name="Google Shape;150;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1" name="Google Shape;151;p21"/>
          <p:cNvSpPr txBox="1"/>
          <p:nvPr/>
        </p:nvSpPr>
        <p:spPr>
          <a:xfrm>
            <a:off x="594300" y="807688"/>
            <a:ext cx="6583800" cy="942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ID cards listed below to read from the USHMM. The ID cards were created by museum staff following interviews with `130 Holocaust survivors who told their stories as well as stories of their relatives who died during the Holocaust.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Then, use your knowledge of resistance to the Holocaust and create a pamphlet encouraging resistance to the Nazis based on the individual you read about and their resistance.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The pamphlet needs to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catchy slogan to encourage resistance</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say-it-in-6 summarizing Nazi crimes you want to fight against</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brief description of planned resistance activities based on the ID card you read</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An image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 Cards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Willem Arondéus </a:t>
            </a:r>
            <a:r>
              <a:rPr lang="en" sz="1200">
                <a:solidFill>
                  <a:schemeClr val="dk1"/>
                </a:solidFill>
                <a:latin typeface="Inter"/>
                <a:ea typeface="Inter"/>
                <a:cs typeface="Inter"/>
                <a:sym typeface="Inter"/>
              </a:rPr>
              <a:t>(Dutch Resistance, Gay)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Jozef Wilk </a:t>
            </a:r>
            <a:r>
              <a:rPr lang="en" sz="1200">
                <a:solidFill>
                  <a:schemeClr val="dk1"/>
                </a:solidFill>
                <a:latin typeface="Inter"/>
                <a:ea typeface="Inter"/>
                <a:cs typeface="Inter"/>
                <a:sym typeface="Inter"/>
              </a:rPr>
              <a:t>(Warsaw Ghetto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Mieczysław (Marek) Madejski </a:t>
            </a:r>
            <a:r>
              <a:rPr lang="en" sz="1200">
                <a:solidFill>
                  <a:schemeClr val="dk1"/>
                </a:solidFill>
                <a:latin typeface="Inter"/>
                <a:ea typeface="Inter"/>
                <a:cs typeface="Inter"/>
                <a:sym typeface="Inter"/>
              </a:rPr>
              <a:t>(Warsaw Polish Uprising)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Reidar Dittmann</a:t>
            </a:r>
            <a:r>
              <a:rPr lang="en" sz="1200">
                <a:solidFill>
                  <a:schemeClr val="dk1"/>
                </a:solidFill>
                <a:latin typeface="Inter"/>
                <a:ea typeface="Inter"/>
                <a:cs typeface="Inter"/>
                <a:sym typeface="Inter"/>
              </a:rPr>
              <a:t> (Norway)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Vladan Popovic </a:t>
            </a:r>
            <a:r>
              <a:rPr lang="en" sz="1200">
                <a:solidFill>
                  <a:schemeClr val="dk1"/>
                </a:solidFill>
                <a:latin typeface="Inter"/>
                <a:ea typeface="Inter"/>
                <a:cs typeface="Inter"/>
                <a:sym typeface="Inter"/>
              </a:rPr>
              <a:t>(Yugoslavia)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Yves Oppert </a:t>
            </a:r>
            <a:r>
              <a:rPr lang="en" sz="1200">
                <a:solidFill>
                  <a:schemeClr val="dk1"/>
                </a:solidFill>
                <a:latin typeface="Inter"/>
                <a:ea typeface="Inter"/>
                <a:cs typeface="Inter"/>
                <a:sym typeface="Inter"/>
              </a:rPr>
              <a:t>(France)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Wolf Wajsbrot </a:t>
            </a:r>
            <a:r>
              <a:rPr lang="en" sz="1200">
                <a:solidFill>
                  <a:schemeClr val="dk1"/>
                </a:solidFill>
                <a:latin typeface="Inter"/>
                <a:ea typeface="Inter"/>
                <a:cs typeface="Inter"/>
                <a:sym typeface="Inter"/>
              </a:rPr>
              <a:t>(French Resistance Franc-Tireurs et Partisans)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Josef Wilk</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Josef was born in Poland to a Roman Catholic family. His father was a career officer in the Polish army. Josef excelled at sports and studied piano. When Poland was invaded by the Nazis, he was upset he was not old enough to join the army to fight back. He went to Warsaw to join his sisters.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Josef worked with a unit of the Polish Resistance and had the codename “Orlik.” During the </a:t>
            </a:r>
            <a:r>
              <a:rPr b="1" lang="en" sz="1200">
                <a:solidFill>
                  <a:srgbClr val="E95C3D"/>
                </a:solidFill>
                <a:latin typeface="Inter"/>
                <a:ea typeface="Inter"/>
                <a:cs typeface="Inter"/>
                <a:sym typeface="Inter"/>
              </a:rPr>
              <a:t>Warsaw</a:t>
            </a:r>
            <a:r>
              <a:rPr b="1" lang="en" sz="1200">
                <a:solidFill>
                  <a:srgbClr val="E95C3D"/>
                </a:solidFill>
                <a:latin typeface="Inter"/>
                <a:ea typeface="Inter"/>
                <a:cs typeface="Inter"/>
                <a:sym typeface="Inter"/>
              </a:rPr>
              <a:t> Ghetto Uprising he helped to blow up part of the ghetto’s wall so the Jews could escape.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Josef’s friend tripped during this mission and set off his pistol, alerting the police, who opened fire. Josef and his friend were killed, and their unit detonated the explosives so their bodies would not be recognizable. Josef was only 18.</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52" name="Google Shape;152;p21"/>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53" name="Google Shape;153;p21"/>
          <p:cNvCxnSpPr/>
          <p:nvPr/>
        </p:nvCxnSpPr>
        <p:spPr>
          <a:xfrm flipH="1" rot="10800000">
            <a:off x="599825" y="5925375"/>
            <a:ext cx="6582600" cy="46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